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1151" r:id="rId3"/>
    <p:sldId id="1131" r:id="rId4"/>
    <p:sldId id="1135" r:id="rId5"/>
    <p:sldId id="1136" r:id="rId6"/>
    <p:sldId id="1137" r:id="rId7"/>
    <p:sldId id="1138" r:id="rId8"/>
    <p:sldId id="1139" r:id="rId9"/>
    <p:sldId id="1142" r:id="rId10"/>
    <p:sldId id="1140" r:id="rId11"/>
    <p:sldId id="1143" r:id="rId12"/>
    <p:sldId id="1144" r:id="rId13"/>
    <p:sldId id="1145" r:id="rId14"/>
    <p:sldId id="1146" r:id="rId15"/>
    <p:sldId id="1147" r:id="rId16"/>
    <p:sldId id="1148" r:id="rId17"/>
    <p:sldId id="1149" r:id="rId18"/>
    <p:sldId id="1150" r:id="rId19"/>
    <p:sldId id="1124" r:id="rId20"/>
  </p:sldIdLst>
  <p:sldSz cx="9144000" cy="6858000" type="screen4x3"/>
  <p:notesSz cx="6858000" cy="9144000"/>
  <p:defaultTextStyle>
    <a:defPPr>
      <a:defRPr lang="nn-NO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-65" charset="0"/>
        <a:ea typeface="Geneva" pitchFamily="-65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-65" charset="0"/>
        <a:ea typeface="Geneva" pitchFamily="-65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-65" charset="0"/>
        <a:ea typeface="Geneva" pitchFamily="-65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-65" charset="0"/>
        <a:ea typeface="Geneva" pitchFamily="-65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-65" charset="0"/>
        <a:ea typeface="Geneva" pitchFamily="-65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Grande" pitchFamily="-65" charset="0"/>
        <a:ea typeface="Geneva" pitchFamily="-65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Grande" pitchFamily="-65" charset="0"/>
        <a:ea typeface="Geneva" pitchFamily="-65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Grande" pitchFamily="-65" charset="0"/>
        <a:ea typeface="Geneva" pitchFamily="-65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Grande" pitchFamily="-65" charset="0"/>
        <a:ea typeface="Geneva" pitchFamily="-6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Objects="1" showGuides="1">
      <p:cViewPr varScale="1">
        <p:scale>
          <a:sx n="130" d="100"/>
          <a:sy n="130" d="100"/>
        </p:scale>
        <p:origin x="93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D1CEE-4777-421D-9B1B-A25C5E0934FA}" type="datetimeFigureOut">
              <a:rPr lang="nb-NO" smtClean="0"/>
              <a:t>10.05.2021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3785B-A109-4190-96D4-A1672133EA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4726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A9083-89CF-4525-923E-F04054BD6D81}" type="slidenum">
              <a:rPr lang="nb-NO" smtClean="0"/>
              <a:pPr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837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03448" y="1295401"/>
            <a:ext cx="8001000" cy="1676399"/>
          </a:xfrm>
        </p:spPr>
        <p:txBody>
          <a:bodyPr anchor="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03448" y="3048000"/>
            <a:ext cx="8001000" cy="25908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n-NO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348427"/>
            <a:ext cx="1368151" cy="410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65E90A-FEE4-4059-828C-5783DCB818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68868" y="6284331"/>
            <a:ext cx="2304256" cy="53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2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ørre bildepla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n-NO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35896" y="1269283"/>
            <a:ext cx="5050904" cy="4719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28944" cy="47276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6538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28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grunn/bilde hvit log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08175" y="1700213"/>
            <a:ext cx="5616575" cy="41052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1359"/>
            <a:ext cx="389659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71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of show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88208" y="3140968"/>
            <a:ext cx="771825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www.nilu.no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1359"/>
            <a:ext cx="389659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2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>
            <a:lvl1pPr>
              <a:defRPr sz="4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9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15501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o innholdsdel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994148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Sammenlig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7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92762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ørre bildepla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n-NO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35896" y="1269283"/>
            <a:ext cx="5050904" cy="4719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28944" cy="47276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4336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582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tel og inn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>
            <a:lvl1pPr>
              <a:defRPr sz="4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9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405436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o innholdsdel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5861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Sammenlig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7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759383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dirty="0" err="1"/>
              <a:t>Klikk</a:t>
            </a:r>
            <a:r>
              <a:rPr lang="en-US" altLang="nb-NO" dirty="0"/>
              <a:t> for å </a:t>
            </a:r>
            <a:r>
              <a:rPr lang="en-US" altLang="nb-NO" dirty="0" err="1"/>
              <a:t>redigere</a:t>
            </a:r>
            <a:r>
              <a:rPr lang="en-US" altLang="nb-NO" dirty="0"/>
              <a:t> </a:t>
            </a:r>
            <a:r>
              <a:rPr lang="en-US" altLang="nb-NO" dirty="0" err="1"/>
              <a:t>tittelstil</a:t>
            </a:r>
            <a:endParaRPr lang="nn-NO" altLang="nb-NO" dirty="0"/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340768"/>
            <a:ext cx="8229600" cy="475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dirty="0" err="1"/>
              <a:t>Klikk</a:t>
            </a:r>
            <a:r>
              <a:rPr lang="en-US" altLang="nb-NO" dirty="0"/>
              <a:t> for å </a:t>
            </a:r>
            <a:r>
              <a:rPr lang="en-US" altLang="nb-NO" dirty="0" err="1"/>
              <a:t>redigere</a:t>
            </a:r>
            <a:r>
              <a:rPr lang="en-US" altLang="nb-NO" dirty="0"/>
              <a:t> </a:t>
            </a:r>
            <a:r>
              <a:rPr lang="en-US" altLang="nb-NO" dirty="0" err="1"/>
              <a:t>tekststiler</a:t>
            </a:r>
            <a:r>
              <a:rPr lang="en-US" altLang="nb-NO" dirty="0"/>
              <a:t> </a:t>
            </a:r>
            <a:r>
              <a:rPr lang="en-US" altLang="nb-NO" dirty="0" err="1"/>
              <a:t>i</a:t>
            </a:r>
            <a:r>
              <a:rPr lang="en-US" altLang="nb-NO" dirty="0"/>
              <a:t> </a:t>
            </a:r>
            <a:r>
              <a:rPr lang="en-US" altLang="nb-NO" dirty="0" err="1"/>
              <a:t>malen</a:t>
            </a:r>
            <a:endParaRPr lang="en-US" altLang="nb-NO" dirty="0"/>
          </a:p>
          <a:p>
            <a:pPr lvl="1"/>
            <a:r>
              <a:rPr lang="en-US" altLang="nb-NO" dirty="0"/>
              <a:t>Andre </a:t>
            </a:r>
            <a:r>
              <a:rPr lang="en-US" altLang="nb-NO" dirty="0" err="1"/>
              <a:t>nivå</a:t>
            </a:r>
            <a:endParaRPr lang="en-US" altLang="nb-NO" dirty="0"/>
          </a:p>
          <a:p>
            <a:pPr lvl="2"/>
            <a:r>
              <a:rPr lang="en-US" altLang="nb-NO" dirty="0" err="1"/>
              <a:t>Tredje</a:t>
            </a:r>
            <a:r>
              <a:rPr lang="en-US" altLang="nb-NO" dirty="0"/>
              <a:t> </a:t>
            </a:r>
            <a:r>
              <a:rPr lang="en-US" altLang="nb-NO" dirty="0" err="1"/>
              <a:t>nivå</a:t>
            </a:r>
            <a:endParaRPr lang="en-US" altLang="nb-NO" dirty="0"/>
          </a:p>
          <a:p>
            <a:pPr lvl="3"/>
            <a:r>
              <a:rPr lang="en-US" altLang="nb-NO" dirty="0" err="1"/>
              <a:t>Fjerde</a:t>
            </a:r>
            <a:r>
              <a:rPr lang="en-US" altLang="nb-NO" dirty="0"/>
              <a:t> </a:t>
            </a:r>
            <a:r>
              <a:rPr lang="en-US" altLang="nb-NO" dirty="0" err="1"/>
              <a:t>nivå</a:t>
            </a:r>
            <a:endParaRPr lang="en-US" altLang="nb-NO" dirty="0"/>
          </a:p>
          <a:p>
            <a:pPr lvl="4"/>
            <a:r>
              <a:rPr lang="en-US" altLang="nb-NO" dirty="0" err="1"/>
              <a:t>Femte</a:t>
            </a:r>
            <a:r>
              <a:rPr lang="en-US" altLang="nb-NO" dirty="0"/>
              <a:t> </a:t>
            </a:r>
            <a:r>
              <a:rPr lang="en-US" altLang="nb-NO" dirty="0" err="1"/>
              <a:t>nivå</a:t>
            </a:r>
            <a:endParaRPr lang="nn-NO" altLang="nb-NO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1360"/>
            <a:ext cx="389658" cy="46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57" r:id="rId2"/>
    <p:sldLayoutId id="2147483858" r:id="rId3"/>
    <p:sldLayoutId id="2147483859" r:id="rId4"/>
    <p:sldLayoutId id="2147483860" r:id="rId5"/>
    <p:sldLayoutId id="2147483856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1" r:id="rId12"/>
    <p:sldLayoutId id="2147483868" r:id="rId13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0099FF"/>
          </a:solidFill>
          <a:latin typeface="Calibri Light" panose="020F0302020204030204" pitchFamily="34" charset="0"/>
          <a:ea typeface="Geneva" pitchFamily="-65" charset="-128"/>
          <a:cs typeface="Calibri Light" panose="020F0302020204030204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99FF"/>
          </a:solidFill>
          <a:latin typeface="Calibri" pitchFamily="-65" charset="0"/>
          <a:ea typeface="Geneva" pitchFamily="-65" charset="-128"/>
          <a:cs typeface="Geneva" pitchFamily="-65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99FF"/>
          </a:solidFill>
          <a:latin typeface="Calibri" pitchFamily="-65" charset="0"/>
          <a:ea typeface="Geneva" pitchFamily="-65" charset="-128"/>
          <a:cs typeface="Geneva" pitchFamily="-65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99FF"/>
          </a:solidFill>
          <a:latin typeface="Calibri" pitchFamily="-65" charset="0"/>
          <a:ea typeface="Geneva" pitchFamily="-65" charset="-128"/>
          <a:cs typeface="Geneva" pitchFamily="-65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99FF"/>
          </a:solidFill>
          <a:latin typeface="Calibri" pitchFamily="-65" charset="0"/>
          <a:ea typeface="Geneva" pitchFamily="-65" charset="-128"/>
          <a:cs typeface="Geneva" pitchFamily="-65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alibri" pitchFamily="-65" charset="0"/>
          <a:ea typeface="Geneva" pitchFamily="-65" charset="-128"/>
          <a:cs typeface="Geneva" pitchFamily="-6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alibri" pitchFamily="-65" charset="0"/>
          <a:ea typeface="Geneva" pitchFamily="-65" charset="-128"/>
          <a:cs typeface="Geneva" pitchFamily="-6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alibri" pitchFamily="-65" charset="0"/>
          <a:ea typeface="Geneva" pitchFamily="-65" charset="-128"/>
          <a:cs typeface="Geneva" pitchFamily="-6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alibri" pitchFamily="-65" charset="0"/>
          <a:ea typeface="Geneva" pitchFamily="-65" charset="-128"/>
          <a:cs typeface="Geneva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3200" kern="1200">
          <a:solidFill>
            <a:schemeClr val="tx1"/>
          </a:solidFill>
          <a:latin typeface="+mn-lt"/>
          <a:ea typeface="Geneva" pitchFamily="-65" charset="-128"/>
          <a:cs typeface="Geneva" pitchFamily="-65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Geneva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atmos12020131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b="1" i="0" u="none" strike="noStrike" baseline="0" dirty="0">
                <a:latin typeface="PalatinoLinotype,Bold"/>
              </a:rPr>
              <a:t>Quantifying the Impact of the Covid-19 Lockdown Measures on Nitrogen Dioxide Levels throughout Europe </a:t>
            </a:r>
            <a:r>
              <a:rPr lang="en-US" sz="3200" b="1" i="0" u="none" baseline="30000" dirty="0">
                <a:latin typeface="PalatinoLinotype,Bold"/>
              </a:rPr>
              <a:t>1)</a:t>
            </a:r>
            <a:endParaRPr lang="nb-NO" sz="3200" baseline="300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015716" y="3212976"/>
            <a:ext cx="5112568" cy="1008112"/>
          </a:xfrm>
        </p:spPr>
        <p:txBody>
          <a:bodyPr/>
          <a:lstStyle/>
          <a:p>
            <a:pPr algn="ctr"/>
            <a:r>
              <a:rPr lang="nb-NO" sz="1800" b="1" i="0" u="none" strike="noStrike" baseline="0" dirty="0">
                <a:latin typeface="PalatinoLinotype,Bold"/>
              </a:rPr>
              <a:t>Sverre Solberg *, Sam-Erik Walker, Philipp Schneider and Cristina Guerreiro</a:t>
            </a:r>
            <a:endParaRPr lang="nb-NO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DCC2AC-319B-4C55-ACCF-294ED5B2F619}"/>
              </a:ext>
            </a:extLst>
          </p:cNvPr>
          <p:cNvSpPr txBox="1"/>
          <p:nvPr/>
        </p:nvSpPr>
        <p:spPr>
          <a:xfrm>
            <a:off x="5292080" y="5517232"/>
            <a:ext cx="32403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baseline="30000" dirty="0"/>
              <a:t>1) </a:t>
            </a:r>
            <a:r>
              <a:rPr lang="nb-NO" sz="1200" dirty="0">
                <a:hlinkClick r:id="rId3"/>
              </a:rPr>
              <a:t>https://doi.org/10.3390/atmos12020131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2206565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11D34447-001E-46BA-AF6C-F8675DA8B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2534"/>
            <a:ext cx="9144000" cy="457200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D63BCE97-F73A-4B81-91A2-CF716B148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2534"/>
            <a:ext cx="9144000" cy="457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97AE8E-84FD-4A11-8388-1B9B3F1A3CDB}"/>
              </a:ext>
            </a:extLst>
          </p:cNvPr>
          <p:cNvSpPr txBox="1"/>
          <p:nvPr/>
        </p:nvSpPr>
        <p:spPr>
          <a:xfrm>
            <a:off x="728699" y="548680"/>
            <a:ext cx="76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Geneva" pitchFamily="-65" charset="-128"/>
                <a:cs typeface="Calibri Light" panose="020F0302020204030204" pitchFamily="34" charset="0"/>
              </a:rPr>
              <a:t>GAM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results Italy</a:t>
            </a:r>
            <a:endParaRPr lang="nb-NO" b="1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39C30F1-305D-469E-8937-2D9DA37C8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085428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5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479DA9-BD03-41F2-8DFC-836C60314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97AE8E-84FD-4A11-8388-1B9B3F1A3CDB}"/>
              </a:ext>
            </a:extLst>
          </p:cNvPr>
          <p:cNvSpPr txBox="1"/>
          <p:nvPr/>
        </p:nvSpPr>
        <p:spPr>
          <a:xfrm>
            <a:off x="728699" y="548680"/>
            <a:ext cx="76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Geneva" pitchFamily="-65" charset="-128"/>
                <a:cs typeface="Calibri Light" panose="020F0302020204030204" pitchFamily="34" charset="0"/>
              </a:rPr>
              <a:t>GAM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results Germany</a:t>
            </a:r>
            <a:endParaRPr lang="nb-NO" b="1" dirty="0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21B7CE7B-C65D-4283-8001-BF4F9C1EC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CDD2EBCE-360C-463F-995D-022FBB018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4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97AE8E-84FD-4A11-8388-1B9B3F1A3CDB}"/>
              </a:ext>
            </a:extLst>
          </p:cNvPr>
          <p:cNvSpPr txBox="1"/>
          <p:nvPr/>
        </p:nvSpPr>
        <p:spPr>
          <a:xfrm>
            <a:off x="728699" y="548680"/>
            <a:ext cx="76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Changes in NO</a:t>
            </a:r>
            <a:r>
              <a:rPr lang="en-US" b="1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concentrations due to lockdown</a:t>
            </a:r>
            <a:endParaRPr lang="nb-NO" b="1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23CFCCC-BCDB-46CE-B9F4-64060F28E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70"/>
          <a:stretch/>
        </p:blipFill>
        <p:spPr>
          <a:xfrm>
            <a:off x="1115616" y="1196752"/>
            <a:ext cx="5784873" cy="5256584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C9FEE3B5-86FA-4DA8-A29D-203B57AC33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"/>
          <a:stretch/>
        </p:blipFill>
        <p:spPr>
          <a:xfrm>
            <a:off x="1134225" y="1196752"/>
            <a:ext cx="5754166" cy="527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5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97AE8E-84FD-4A11-8388-1B9B3F1A3CDB}"/>
              </a:ext>
            </a:extLst>
          </p:cNvPr>
          <p:cNvSpPr txBox="1"/>
          <p:nvPr/>
        </p:nvSpPr>
        <p:spPr>
          <a:xfrm>
            <a:off x="728699" y="548680"/>
            <a:ext cx="76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Changes in NO</a:t>
            </a:r>
            <a:r>
              <a:rPr lang="en-US" b="1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concentrations due to lockdown - countries</a:t>
            </a:r>
            <a:endParaRPr lang="nb-NO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575407-88FE-4715-BA2A-AAF9624F3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11" y="1340768"/>
            <a:ext cx="7236296" cy="456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63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97AE8E-84FD-4A11-8388-1B9B3F1A3CDB}"/>
              </a:ext>
            </a:extLst>
          </p:cNvPr>
          <p:cNvSpPr txBox="1"/>
          <p:nvPr/>
        </p:nvSpPr>
        <p:spPr>
          <a:xfrm>
            <a:off x="728699" y="548680"/>
            <a:ext cx="76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Changes in NO</a:t>
            </a:r>
            <a:r>
              <a:rPr lang="en-US" b="1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concentrations due to lockdown - cities</a:t>
            </a:r>
            <a:endParaRPr lang="nb-NO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3B3AD-F445-451E-92FC-3A200195BC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250"/>
          <a:stretch/>
        </p:blipFill>
        <p:spPr>
          <a:xfrm>
            <a:off x="1296051" y="1196752"/>
            <a:ext cx="611334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81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97AE8E-84FD-4A11-8388-1B9B3F1A3CDB}"/>
              </a:ext>
            </a:extLst>
          </p:cNvPr>
          <p:cNvSpPr txBox="1"/>
          <p:nvPr/>
        </p:nvSpPr>
        <p:spPr>
          <a:xfrm>
            <a:off x="728699" y="548680"/>
            <a:ext cx="76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Recovery of NO</a:t>
            </a:r>
            <a:r>
              <a:rPr lang="en-US" b="1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after lockdown</a:t>
            </a:r>
            <a:endParaRPr lang="nb-NO" b="1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7C58160-F849-4F3E-9317-27042EC24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3" y="1065042"/>
            <a:ext cx="7764909" cy="543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83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97AE8E-84FD-4A11-8388-1B9B3F1A3CDB}"/>
              </a:ext>
            </a:extLst>
          </p:cNvPr>
          <p:cNvSpPr txBox="1"/>
          <p:nvPr/>
        </p:nvSpPr>
        <p:spPr>
          <a:xfrm>
            <a:off x="728699" y="548680"/>
            <a:ext cx="76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GAM reductions vs differences (2020 vs 2019) measured by the TROPOMI instrument on the Sentinel-5 satellite</a:t>
            </a:r>
            <a:endParaRPr lang="nb-NO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3D16B1-3E7F-4287-88E6-8C6C63572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19" y="1379677"/>
            <a:ext cx="504056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43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97AE8E-84FD-4A11-8388-1B9B3F1A3CDB}"/>
              </a:ext>
            </a:extLst>
          </p:cNvPr>
          <p:cNvSpPr txBox="1"/>
          <p:nvPr/>
        </p:nvSpPr>
        <p:spPr>
          <a:xfrm>
            <a:off x="728699" y="548680"/>
            <a:ext cx="76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Summary</a:t>
            </a:r>
            <a:endParaRPr lang="nb-NO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DF1FB2-5781-40EC-8A1F-3683D1F0ADEA}"/>
              </a:ext>
            </a:extLst>
          </p:cNvPr>
          <p:cNvSpPr txBox="1">
            <a:spLocks/>
          </p:cNvSpPr>
          <p:nvPr/>
        </p:nvSpPr>
        <p:spPr bwMode="auto">
          <a:xfrm>
            <a:off x="570383" y="1196752"/>
            <a:ext cx="8003232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Geneva" pitchFamily="-65" charset="-128"/>
                <a:cs typeface="Geneva" pitchFamily="-65" charset="-128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Geneva" pitchFamily="-65" charset="-128"/>
                <a:cs typeface="+mn-cs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ＭＳ Ｐゴシック" charset="-128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The variability of meteorology must be considered in order to analyze reductions in concentrations due to lockdown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NO</a:t>
            </a:r>
            <a:r>
              <a:rPr lang="en-US" sz="2400" baseline="-25000" dirty="0">
                <a:solidFill>
                  <a:srgbClr val="0070C0"/>
                </a:solidFill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 concentrations have been greatly reduced due to reduced traffic during lockdown everywhere in Europe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The variations are large between countries, cities and stations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Strongest reductions in Spain, Italy, France and Great Britain (40-60 % in April)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Least reductions in the east (Hungary, Czech Rep., Poland) with &lt; 20 % change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GAM model very well fit for the purpose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543003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97AE8E-84FD-4A11-8388-1B9B3F1A3CDB}"/>
              </a:ext>
            </a:extLst>
          </p:cNvPr>
          <p:cNvSpPr txBox="1"/>
          <p:nvPr/>
        </p:nvSpPr>
        <p:spPr>
          <a:xfrm>
            <a:off x="467544" y="559044"/>
            <a:ext cx="76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Publications of “the </a:t>
            </a:r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AirGAM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model”</a:t>
            </a:r>
            <a:endParaRPr lang="nb-NO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0B7F3-C0B6-472F-A593-A1ACFEDF0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138" y="612855"/>
            <a:ext cx="3301310" cy="4660239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4F0E76-D35F-49E1-ACDF-CA08E57866FC}"/>
              </a:ext>
            </a:extLst>
          </p:cNvPr>
          <p:cNvSpPr txBox="1"/>
          <p:nvPr/>
        </p:nvSpPr>
        <p:spPr>
          <a:xfrm>
            <a:off x="539552" y="1832235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>
                <a:solidFill>
                  <a:srgbClr val="0070C0"/>
                </a:solidFill>
              </a:rPr>
              <a:t>GMD documentation paper in prep. (Walker et al. 2021)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E5BDA4-4B36-4628-B073-D25239999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628" y="1484784"/>
            <a:ext cx="3341636" cy="487671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9735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2"/>
          <p:cNvSpPr>
            <a:spLocks noGrp="1"/>
          </p:cNvSpPr>
          <p:nvPr>
            <p:ph type="ctrTitle"/>
          </p:nvPr>
        </p:nvSpPr>
        <p:spPr>
          <a:xfrm>
            <a:off x="2447764" y="1196752"/>
            <a:ext cx="4248472" cy="3384376"/>
          </a:xfrm>
        </p:spPr>
        <p:txBody>
          <a:bodyPr/>
          <a:lstStyle/>
          <a:p>
            <a:pPr algn="ctr"/>
            <a:r>
              <a:rPr lang="nb-NO" altLang="nb-NO" dirty="0">
                <a:ea typeface="Geneva" pitchFamily="-109" charset="0"/>
                <a:cs typeface="Geneva" pitchFamily="-109" charset="0"/>
              </a:rPr>
              <a:t>Thanks for your attention</a:t>
            </a:r>
            <a:br>
              <a:rPr lang="nb-NO" altLang="nb-NO" dirty="0">
                <a:ea typeface="Geneva" pitchFamily="-109" charset="0"/>
                <a:cs typeface="Geneva" pitchFamily="-109" charset="0"/>
              </a:rPr>
            </a:br>
            <a:br>
              <a:rPr lang="nb-NO" altLang="nb-NO" dirty="0">
                <a:ea typeface="Geneva" pitchFamily="-109" charset="0"/>
                <a:cs typeface="Geneva" pitchFamily="-109" charset="0"/>
              </a:rPr>
            </a:br>
            <a:br>
              <a:rPr lang="nb-NO" altLang="nb-NO" dirty="0">
                <a:ea typeface="Geneva" pitchFamily="-109" charset="0"/>
                <a:cs typeface="Geneva" pitchFamily="-109" charset="0"/>
              </a:rPr>
            </a:br>
            <a:r>
              <a:rPr lang="nb-NO" altLang="nb-NO" sz="2800" dirty="0">
                <a:ea typeface="Geneva" pitchFamily="-109" charset="0"/>
                <a:cs typeface="Geneva" pitchFamily="-109" charset="0"/>
              </a:rPr>
              <a:t>sso@nilu.no</a:t>
            </a:r>
          </a:p>
        </p:txBody>
      </p:sp>
    </p:spTree>
    <p:extLst>
      <p:ext uri="{BB962C8B-B14F-4D97-AF65-F5344CB8AC3E}">
        <p14:creationId xmlns:p14="http://schemas.microsoft.com/office/powerpoint/2010/main" val="307214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97AE8E-84FD-4A11-8388-1B9B3F1A3CDB}"/>
              </a:ext>
            </a:extLst>
          </p:cNvPr>
          <p:cNvSpPr txBox="1"/>
          <p:nvPr/>
        </p:nvSpPr>
        <p:spPr>
          <a:xfrm>
            <a:off x="728699" y="548680"/>
            <a:ext cx="76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Background for work</a:t>
            </a:r>
            <a:endParaRPr lang="nb-NO" sz="1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15306C-2159-4950-9E9D-C83AE08DFF9A}"/>
              </a:ext>
            </a:extLst>
          </p:cNvPr>
          <p:cNvSpPr txBox="1"/>
          <p:nvPr/>
        </p:nvSpPr>
        <p:spPr>
          <a:xfrm>
            <a:off x="728699" y="1484784"/>
            <a:ext cx="4066724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b-NO" sz="2000" dirty="0">
                <a:sym typeface="Symbol" panose="05050102010706020507" pitchFamily="18" charset="2"/>
              </a:rPr>
              <a:t>Originally – trend studies for EEA </a:t>
            </a:r>
          </a:p>
          <a:p>
            <a:pPr marL="360000" indent="-360000">
              <a:spcAft>
                <a:spcPts val="600"/>
              </a:spcAft>
            </a:pPr>
            <a:r>
              <a:rPr lang="nb-NO" sz="2000" dirty="0">
                <a:sym typeface="Symbol" panose="05050102010706020507" pitchFamily="18" charset="2"/>
              </a:rPr>
              <a:t>	</a:t>
            </a:r>
            <a:r>
              <a:rPr lang="nb-NO" sz="2000" dirty="0">
                <a:solidFill>
                  <a:srgbClr val="0070C0"/>
                </a:solidFill>
                <a:sym typeface="Symbol" panose="05050102010706020507" pitchFamily="18" charset="2"/>
              </a:rPr>
              <a:t>«Remove» met. influence on long-term trends</a:t>
            </a:r>
          </a:p>
          <a:p>
            <a:pPr>
              <a:spcAft>
                <a:spcPts val="600"/>
              </a:spcAft>
            </a:pPr>
            <a:endParaRPr lang="nb-NO" sz="2000" dirty="0">
              <a:sym typeface="Symbol" panose="05050102010706020507" pitchFamily="18" charset="2"/>
            </a:endParaRPr>
          </a:p>
          <a:p>
            <a:pPr>
              <a:spcAft>
                <a:spcPts val="600"/>
              </a:spcAft>
            </a:pPr>
            <a:r>
              <a:rPr lang="nb-NO" sz="2000" dirty="0">
                <a:sym typeface="Symbol" panose="05050102010706020507" pitchFamily="18" charset="2"/>
              </a:rPr>
              <a:t>Covid study</a:t>
            </a:r>
          </a:p>
          <a:p>
            <a:pPr marL="360000" indent="-360000">
              <a:spcAft>
                <a:spcPts val="600"/>
              </a:spcAft>
            </a:pPr>
            <a:r>
              <a:rPr lang="nb-NO" sz="2000" dirty="0">
                <a:sym typeface="Symbol" panose="05050102010706020507" pitchFamily="18" charset="2"/>
              </a:rPr>
              <a:t>	</a:t>
            </a:r>
            <a:r>
              <a:rPr lang="nb-NO" sz="2000" dirty="0">
                <a:solidFill>
                  <a:srgbClr val="0070C0"/>
                </a:solidFill>
                <a:sym typeface="Symbol" panose="05050102010706020507" pitchFamily="18" charset="2"/>
              </a:rPr>
              <a:t>A contribution to EEA’s Air Pollution Report 2020 </a:t>
            </a:r>
          </a:p>
          <a:p>
            <a:pPr marL="360000" indent="-360000">
              <a:spcAft>
                <a:spcPts val="600"/>
              </a:spcAft>
            </a:pPr>
            <a:r>
              <a:rPr lang="nb-NO" sz="2000" dirty="0">
                <a:solidFill>
                  <a:srgbClr val="0070C0"/>
                </a:solidFill>
                <a:sym typeface="Symbol" panose="05050102010706020507" pitchFamily="18" charset="2"/>
              </a:rPr>
              <a:t>	Financed by the EEA/ETC</a:t>
            </a:r>
          </a:p>
          <a:p>
            <a:pPr marL="360000" indent="-360000">
              <a:spcAft>
                <a:spcPts val="600"/>
              </a:spcAft>
            </a:pPr>
            <a:endParaRPr lang="nb-NO" sz="2000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>
              <a:spcAft>
                <a:spcPts val="600"/>
              </a:spcAft>
            </a:pPr>
            <a:endParaRPr lang="nb-NO" sz="2000" dirty="0">
              <a:sym typeface="Symbol" panose="05050102010706020507" pitchFamily="18" charset="2"/>
            </a:endParaRPr>
          </a:p>
          <a:p>
            <a:pPr>
              <a:spcAft>
                <a:spcPts val="600"/>
              </a:spcAft>
            </a:pPr>
            <a:endParaRPr lang="nb-NO" sz="2000" dirty="0">
              <a:sym typeface="Symbol" panose="05050102010706020507" pitchFamily="18" charset="2"/>
            </a:endParaRPr>
          </a:p>
          <a:p>
            <a:endParaRPr lang="nb-NO" sz="2000" dirty="0">
              <a:sym typeface="Symbol" panose="05050102010706020507" pitchFamily="18" charset="2"/>
            </a:endParaRPr>
          </a:p>
          <a:p>
            <a:endParaRPr lang="nb-NO" sz="2000" dirty="0">
              <a:sym typeface="Symbol" panose="05050102010706020507" pitchFamily="18" charset="2"/>
            </a:endParaRPr>
          </a:p>
          <a:p>
            <a:endParaRPr lang="nb-NO" sz="2000" dirty="0">
              <a:sym typeface="Symbol" panose="05050102010706020507" pitchFamily="18" charset="2"/>
            </a:endParaRPr>
          </a:p>
          <a:p>
            <a:endParaRPr lang="nb-NO" sz="2000" dirty="0">
              <a:sym typeface="Symbol" panose="05050102010706020507" pitchFamily="18" charset="2"/>
            </a:endParaRPr>
          </a:p>
          <a:p>
            <a:endParaRPr lang="nb-NO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3B1FD-0C6F-45AC-BC95-B1D4B9CEB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010345"/>
            <a:ext cx="3926164" cy="5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14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97AE8E-84FD-4A11-8388-1B9B3F1A3CDB}"/>
              </a:ext>
            </a:extLst>
          </p:cNvPr>
          <p:cNvSpPr txBox="1"/>
          <p:nvPr/>
        </p:nvSpPr>
        <p:spPr>
          <a:xfrm>
            <a:off x="728699" y="548680"/>
            <a:ext cx="76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Geneva" pitchFamily="-65" charset="-128"/>
                <a:cs typeface="Calibri Light" panose="020F0302020204030204" pitchFamily="34" charset="0"/>
              </a:rPr>
              <a:t>Statistical model: GAM*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Geneva" pitchFamily="-65" charset="-128"/>
                <a:cs typeface="Calibri Light" panose="020F030202020403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Geneva" pitchFamily="-65" charset="-128"/>
                <a:cs typeface="Calibri Light" panose="020F0302020204030204" pitchFamily="34" charset="0"/>
              </a:rPr>
              <a:t>Concept: “explain” pollutant levels by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Geneva" pitchFamily="-65" charset="-128"/>
                <a:cs typeface="Calibri Light" panose="020F0302020204030204" pitchFamily="34" charset="0"/>
              </a:rPr>
              <a:t>met.data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Geneva" pitchFamily="-65" charset="-128"/>
                <a:cs typeface="Calibri Light" panose="020F0302020204030204" pitchFamily="34" charset="0"/>
              </a:rPr>
              <a:t> and time data</a:t>
            </a:r>
            <a:endParaRPr lang="nb-NO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3EB69F-1F6C-4815-9496-776B80DBD842}"/>
              </a:ext>
            </a:extLst>
          </p:cNvPr>
          <p:cNvSpPr txBox="1"/>
          <p:nvPr/>
        </p:nvSpPr>
        <p:spPr>
          <a:xfrm>
            <a:off x="6695728" y="1442597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*Generalized Additive Model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B04623-8D65-4DCE-8107-3545E597063C}"/>
              </a:ext>
            </a:extLst>
          </p:cNvPr>
          <p:cNvGrpSpPr/>
          <p:nvPr/>
        </p:nvGrpSpPr>
        <p:grpSpPr>
          <a:xfrm>
            <a:off x="1172654" y="1650026"/>
            <a:ext cx="6798691" cy="4599424"/>
            <a:chOff x="1172654" y="1650026"/>
            <a:chExt cx="6798691" cy="459942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3E4E3A0-ABA0-4B8A-9FC2-7B857DD84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2654" y="1712946"/>
              <a:ext cx="6798691" cy="453650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779EA9-6BEC-4F64-A3E0-A26D057C62D2}"/>
                </a:ext>
              </a:extLst>
            </p:cNvPr>
            <p:cNvSpPr txBox="1"/>
            <p:nvPr/>
          </p:nvSpPr>
          <p:spPr>
            <a:xfrm>
              <a:off x="2843808" y="1650026"/>
              <a:ext cx="43204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Daily mean NO</a:t>
              </a:r>
              <a:r>
                <a:rPr lang="nb-NO" sz="16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r>
                <a:rPr lang="nb-NO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and met at Illmitz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676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97AE8E-84FD-4A11-8388-1B9B3F1A3CDB}"/>
              </a:ext>
            </a:extLst>
          </p:cNvPr>
          <p:cNvSpPr txBox="1"/>
          <p:nvPr/>
        </p:nvSpPr>
        <p:spPr>
          <a:xfrm>
            <a:off x="728699" y="548680"/>
            <a:ext cx="768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Geneva" pitchFamily="-65" charset="-128"/>
                <a:cs typeface="Calibri Light" panose="020F0302020204030204" pitchFamily="34" charset="0"/>
              </a:rPr>
              <a:t>Statistical model: GAM – a non-linear regression model</a:t>
            </a:r>
          </a:p>
          <a:p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(Advanced form of multiple linear regression model)</a:t>
            </a:r>
            <a:endParaRPr lang="nb-NO" sz="1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537298-1E0B-4ED5-9551-63D75711C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56" y="1844824"/>
            <a:ext cx="5734812" cy="1193292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tx2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15306C-2159-4950-9E9D-C83AE08DFF9A}"/>
              </a:ext>
            </a:extLst>
          </p:cNvPr>
          <p:cNvSpPr txBox="1"/>
          <p:nvPr/>
        </p:nvSpPr>
        <p:spPr>
          <a:xfrm>
            <a:off x="728699" y="3406877"/>
            <a:ext cx="7992888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b-NO" sz="2000" i="1" dirty="0">
                <a:sym typeface="Symbol" panose="05050102010706020507" pitchFamily="18" charset="2"/>
              </a:rPr>
              <a:t></a:t>
            </a:r>
            <a:r>
              <a:rPr lang="nb-NO" sz="2000" i="1" baseline="-25000" dirty="0">
                <a:sym typeface="Symbol" panose="05050102010706020507" pitchFamily="18" charset="2"/>
              </a:rPr>
              <a:t>0	</a:t>
            </a:r>
            <a:r>
              <a:rPr lang="nb-NO" sz="2000" dirty="0">
                <a:sym typeface="Symbol" panose="05050102010706020507" pitchFamily="18" charset="2"/>
              </a:rPr>
              <a:t>= intercept</a:t>
            </a:r>
          </a:p>
          <a:p>
            <a:pPr>
              <a:spcAft>
                <a:spcPts val="600"/>
              </a:spcAft>
            </a:pPr>
            <a:r>
              <a:rPr lang="nb-NO" sz="2000" i="1" dirty="0">
                <a:sym typeface="Symbol" panose="05050102010706020507" pitchFamily="18" charset="2"/>
              </a:rPr>
              <a:t></a:t>
            </a:r>
            <a:r>
              <a:rPr lang="nb-NO" sz="2000" i="1" baseline="-25000" dirty="0">
                <a:sym typeface="Symbol" panose="05050102010706020507" pitchFamily="18" charset="2"/>
              </a:rPr>
              <a:t>j	</a:t>
            </a:r>
            <a:r>
              <a:rPr lang="nb-NO" sz="2000" dirty="0">
                <a:sym typeface="Symbol" panose="05050102010706020507" pitchFamily="18" charset="2"/>
              </a:rPr>
              <a:t>= smooth functions of the explanatory variables (T, RH, ws, …)</a:t>
            </a:r>
          </a:p>
          <a:p>
            <a:pPr>
              <a:spcAft>
                <a:spcPts val="600"/>
              </a:spcAft>
            </a:pPr>
            <a:r>
              <a:rPr lang="nb-NO" sz="2000" i="1" dirty="0">
                <a:sym typeface="Symbol" panose="05050102010706020507" pitchFamily="18" charset="2"/>
              </a:rPr>
              <a:t>x</a:t>
            </a:r>
            <a:r>
              <a:rPr lang="nb-NO" sz="2000" i="1" baseline="-25000" dirty="0">
                <a:sym typeface="Symbol" panose="05050102010706020507" pitchFamily="18" charset="2"/>
              </a:rPr>
              <a:t>ij</a:t>
            </a:r>
            <a:r>
              <a:rPr lang="nb-NO" sz="2000" dirty="0">
                <a:sym typeface="Symbol" panose="05050102010706020507" pitchFamily="18" charset="2"/>
              </a:rPr>
              <a:t>	= value of explanatory variable </a:t>
            </a:r>
            <a:r>
              <a:rPr lang="nb-NO" sz="2000" i="1" dirty="0">
                <a:sym typeface="Symbol" panose="05050102010706020507" pitchFamily="18" charset="2"/>
              </a:rPr>
              <a:t>j</a:t>
            </a:r>
            <a:r>
              <a:rPr lang="nb-NO" sz="2000" dirty="0">
                <a:sym typeface="Symbol" panose="05050102010706020507" pitchFamily="18" charset="2"/>
              </a:rPr>
              <a:t> at day </a:t>
            </a:r>
            <a:r>
              <a:rPr lang="nb-NO" sz="2000" i="1" dirty="0">
                <a:sym typeface="Symbol" panose="05050102010706020507" pitchFamily="18" charset="2"/>
              </a:rPr>
              <a:t>i</a:t>
            </a:r>
          </a:p>
          <a:p>
            <a:pPr>
              <a:spcAft>
                <a:spcPts val="600"/>
              </a:spcAft>
            </a:pPr>
            <a:r>
              <a:rPr lang="nb-NO" sz="2000" dirty="0">
                <a:sym typeface="Symbol" panose="05050102010706020507" pitchFamily="18" charset="2"/>
              </a:rPr>
              <a:t>Y</a:t>
            </a:r>
            <a:r>
              <a:rPr lang="nb-NO" sz="2000" baseline="-25000" dirty="0">
                <a:sym typeface="Symbol" panose="05050102010706020507" pitchFamily="18" charset="2"/>
              </a:rPr>
              <a:t>i</a:t>
            </a:r>
            <a:r>
              <a:rPr lang="nb-NO" sz="2000" dirty="0">
                <a:sym typeface="Symbol" panose="05050102010706020507" pitchFamily="18" charset="2"/>
              </a:rPr>
              <a:t>	= response variable at day </a:t>
            </a:r>
            <a:r>
              <a:rPr lang="nb-NO" sz="2000" i="1" dirty="0">
                <a:sym typeface="Symbol" panose="05050102010706020507" pitchFamily="18" charset="2"/>
              </a:rPr>
              <a:t>i</a:t>
            </a:r>
            <a:r>
              <a:rPr lang="nb-NO" sz="2000" dirty="0">
                <a:sym typeface="Symbol" panose="05050102010706020507" pitchFamily="18" charset="2"/>
              </a:rPr>
              <a:t> (= daily mean NO</a:t>
            </a:r>
            <a:r>
              <a:rPr lang="nb-NO" sz="2000" baseline="-25000" dirty="0">
                <a:sym typeface="Symbol" panose="05050102010706020507" pitchFamily="18" charset="2"/>
              </a:rPr>
              <a:t>2</a:t>
            </a:r>
            <a:r>
              <a:rPr lang="nb-NO" sz="2000" dirty="0">
                <a:sym typeface="Symbol" panose="05050102010706020507" pitchFamily="18" charset="2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nb-NO" sz="1800" i="1" dirty="0">
                <a:sym typeface="Symbol" panose="05050102010706020507" pitchFamily="18" charset="2"/>
              </a:rPr>
              <a:t>g(</a:t>
            </a:r>
            <a:r>
              <a:rPr lang="nb-NO" sz="1800" i="1" baseline="-25000" dirty="0">
                <a:sym typeface="Symbol" panose="05050102010706020507" pitchFamily="18" charset="2"/>
              </a:rPr>
              <a:t>i</a:t>
            </a:r>
            <a:r>
              <a:rPr lang="nb-NO" sz="1800" i="1" dirty="0">
                <a:sym typeface="Symbol" panose="05050102010706020507" pitchFamily="18" charset="2"/>
              </a:rPr>
              <a:t>)</a:t>
            </a:r>
            <a:r>
              <a:rPr lang="nb-NO" sz="2000" i="1" dirty="0">
                <a:sym typeface="Symbol" panose="05050102010706020507" pitchFamily="18" charset="2"/>
              </a:rPr>
              <a:t>	</a:t>
            </a:r>
            <a:r>
              <a:rPr lang="nb-NO" sz="2000" dirty="0">
                <a:sym typeface="Symbol" panose="05050102010706020507" pitchFamily="18" charset="2"/>
              </a:rPr>
              <a:t>= link function (for NO</a:t>
            </a:r>
            <a:r>
              <a:rPr lang="nb-NO" sz="2000" baseline="-25000" dirty="0">
                <a:sym typeface="Symbol" panose="05050102010706020507" pitchFamily="18" charset="2"/>
              </a:rPr>
              <a:t>2</a:t>
            </a:r>
            <a:r>
              <a:rPr lang="nb-NO" sz="2000" dirty="0">
                <a:sym typeface="Symbol" panose="05050102010706020507" pitchFamily="18" charset="2"/>
              </a:rPr>
              <a:t> we use a log link function </a:t>
            </a:r>
            <a:r>
              <a:rPr lang="nb-NO" sz="2000" i="1" dirty="0">
                <a:sym typeface="Symbol" panose="05050102010706020507" pitchFamily="18" charset="2"/>
              </a:rPr>
              <a:t>g=log()</a:t>
            </a:r>
            <a:r>
              <a:rPr lang="nb-NO" sz="2000" dirty="0">
                <a:sym typeface="Symbol" panose="05050102010706020507" pitchFamily="18" charset="2"/>
              </a:rPr>
              <a:t>)</a:t>
            </a:r>
          </a:p>
          <a:p>
            <a:pPr>
              <a:spcAft>
                <a:spcPts val="600"/>
              </a:spcAft>
            </a:pPr>
            <a:endParaRPr lang="nb-NO" sz="2000" dirty="0">
              <a:sym typeface="Symbol" panose="05050102010706020507" pitchFamily="18" charset="2"/>
            </a:endParaRPr>
          </a:p>
          <a:p>
            <a:pPr>
              <a:spcAft>
                <a:spcPts val="600"/>
              </a:spcAft>
            </a:pPr>
            <a:endParaRPr lang="nb-NO" sz="2000" dirty="0">
              <a:sym typeface="Symbol" panose="05050102010706020507" pitchFamily="18" charset="2"/>
            </a:endParaRPr>
          </a:p>
          <a:p>
            <a:endParaRPr lang="nb-NO" sz="2000" dirty="0">
              <a:sym typeface="Symbol" panose="05050102010706020507" pitchFamily="18" charset="2"/>
            </a:endParaRPr>
          </a:p>
          <a:p>
            <a:endParaRPr lang="nb-NO" sz="2000" dirty="0">
              <a:sym typeface="Symbol" panose="05050102010706020507" pitchFamily="18" charset="2"/>
            </a:endParaRPr>
          </a:p>
          <a:p>
            <a:endParaRPr lang="nb-NO" sz="2000" dirty="0">
              <a:sym typeface="Symbol" panose="05050102010706020507" pitchFamily="18" charset="2"/>
            </a:endParaRPr>
          </a:p>
          <a:p>
            <a:endParaRPr lang="nb-NO" sz="2000" dirty="0">
              <a:sym typeface="Symbol" panose="05050102010706020507" pitchFamily="18" charset="2"/>
            </a:endParaRP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385306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97AE8E-84FD-4A11-8388-1B9B3F1A3CDB}"/>
              </a:ext>
            </a:extLst>
          </p:cNvPr>
          <p:cNvSpPr txBox="1"/>
          <p:nvPr/>
        </p:nvSpPr>
        <p:spPr>
          <a:xfrm>
            <a:off x="728699" y="548680"/>
            <a:ext cx="76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Geneva" pitchFamily="-65" charset="-128"/>
                <a:cs typeface="Calibri Light" panose="020F0302020204030204" pitchFamily="34" charset="0"/>
              </a:rPr>
              <a:t>nput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Geneva" pitchFamily="-65" charset="-128"/>
                <a:cs typeface="Calibri Light" panose="020F0302020204030204" pitchFamily="34" charset="0"/>
              </a:rPr>
              <a:t> met. data for NO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Geneva" pitchFamily="-65" charset="-128"/>
                <a:cs typeface="Calibri Light" panose="020F0302020204030204" pitchFamily="34" charset="0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Geneva" pitchFamily="-65" charset="-128"/>
                <a:cs typeface="Calibri Light" panose="020F0302020204030204" pitchFamily="34" charset="0"/>
              </a:rPr>
              <a:t> GAM modeling of Covid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effect</a:t>
            </a:r>
            <a:endParaRPr lang="nb-NO" b="1"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92CACB7-E962-47D5-86C7-8ACCC9F80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64" r="11269"/>
          <a:stretch/>
        </p:blipFill>
        <p:spPr>
          <a:xfrm>
            <a:off x="179511" y="1196752"/>
            <a:ext cx="4313729" cy="5112568"/>
          </a:xfrm>
          <a:prstGeom prst="rect">
            <a:avLst/>
          </a:prstGeom>
        </p:spPr>
      </p:pic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DAEAA663-8E32-4720-BBDC-87E6A57CCCDE}"/>
              </a:ext>
            </a:extLst>
          </p:cNvPr>
          <p:cNvCxnSpPr/>
          <p:nvPr/>
        </p:nvCxnSpPr>
        <p:spPr>
          <a:xfrm flipV="1">
            <a:off x="2267744" y="1772816"/>
            <a:ext cx="2736304" cy="2664296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1111E19-F7B9-4EBF-8BE7-6F90465E0DF9}"/>
              </a:ext>
            </a:extLst>
          </p:cNvPr>
          <p:cNvSpPr txBox="1"/>
          <p:nvPr/>
        </p:nvSpPr>
        <p:spPr>
          <a:xfrm>
            <a:off x="5076057" y="1484784"/>
            <a:ext cx="3888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Time series of gridded met. data from ECMWF ERA5 (daily or 6h) at 0.3</a:t>
            </a:r>
            <a:r>
              <a:rPr lang="nb-NO" sz="2000" dirty="0">
                <a:sym typeface="Symbol" panose="05050102010706020507" pitchFamily="18" charset="2"/>
              </a:rPr>
              <a:t></a:t>
            </a:r>
            <a:r>
              <a:rPr lang="nb-NO" sz="2000" dirty="0"/>
              <a:t> x 0.3</a:t>
            </a:r>
            <a:r>
              <a:rPr lang="nb-NO" sz="2000" dirty="0">
                <a:sym typeface="Symbol" panose="05050102010706020507" pitchFamily="18" charset="2"/>
              </a:rPr>
              <a:t> at each station of</a:t>
            </a:r>
            <a:endParaRPr lang="nb-NO" sz="2000" dirty="0"/>
          </a:p>
          <a:p>
            <a:pPr marL="7200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accent1"/>
                </a:solidFill>
              </a:rPr>
              <a:t>2m temp</a:t>
            </a:r>
          </a:p>
          <a:p>
            <a:pPr marL="7200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accent1"/>
                </a:solidFill>
              </a:rPr>
              <a:t>wind at 10 m (ws and wd)</a:t>
            </a:r>
          </a:p>
          <a:p>
            <a:pPr marL="7200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accent1"/>
                </a:solidFill>
              </a:rPr>
              <a:t>PBL height</a:t>
            </a:r>
          </a:p>
          <a:p>
            <a:pPr marL="7200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accent1"/>
                </a:solidFill>
              </a:rPr>
              <a:t>RH</a:t>
            </a:r>
          </a:p>
          <a:p>
            <a:pPr marL="7200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accent1"/>
                </a:solidFill>
              </a:rPr>
              <a:t>(medium cloud cover)*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8063A3-22DA-4E4C-8A7F-06F606FC3565}"/>
              </a:ext>
            </a:extLst>
          </p:cNvPr>
          <p:cNvSpPr txBox="1"/>
          <p:nvPr/>
        </p:nvSpPr>
        <p:spPr>
          <a:xfrm>
            <a:off x="6869360" y="4430499"/>
            <a:ext cx="2147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*Added in a new version</a:t>
            </a:r>
          </a:p>
        </p:txBody>
      </p:sp>
    </p:spTree>
    <p:extLst>
      <p:ext uri="{BB962C8B-B14F-4D97-AF65-F5344CB8AC3E}">
        <p14:creationId xmlns:p14="http://schemas.microsoft.com/office/powerpoint/2010/main" val="3349848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97AE8E-84FD-4A11-8388-1B9B3F1A3CDB}"/>
              </a:ext>
            </a:extLst>
          </p:cNvPr>
          <p:cNvSpPr txBox="1"/>
          <p:nvPr/>
        </p:nvSpPr>
        <p:spPr>
          <a:xfrm>
            <a:off x="728699" y="548680"/>
            <a:ext cx="76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Geneva" pitchFamily="-65" charset="-128"/>
                <a:cs typeface="Calibri Light" panose="020F0302020204030204" pitchFamily="34" charset="0"/>
              </a:rPr>
              <a:t>GAM for COVID study </a:t>
            </a:r>
            <a:endParaRPr lang="nb-NO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CBC235-82F6-4874-AC42-BE0DC97B9E07}"/>
              </a:ext>
            </a:extLst>
          </p:cNvPr>
          <p:cNvSpPr txBox="1"/>
          <p:nvPr/>
        </p:nvSpPr>
        <p:spPr>
          <a:xfrm>
            <a:off x="728698" y="1412776"/>
            <a:ext cx="83077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Met. data time series (daily means) combined with time data:</a:t>
            </a:r>
          </a:p>
          <a:p>
            <a:pPr marL="540000" indent="-180000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rgbClr val="0070C0"/>
                </a:solidFill>
              </a:rPr>
              <a:t>Day of week</a:t>
            </a:r>
          </a:p>
          <a:p>
            <a:pPr marL="540000" indent="-180000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rgbClr val="0070C0"/>
                </a:solidFill>
              </a:rPr>
              <a:t>Day of year</a:t>
            </a:r>
          </a:p>
          <a:p>
            <a:pPr marL="540000" indent="-180000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rgbClr val="0070C0"/>
                </a:solidFill>
              </a:rPr>
              <a:t>Trend (day since 01.01.2015)</a:t>
            </a:r>
            <a:endParaRPr lang="nb-NO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A7D9C-CCDA-4ED1-B57C-F66F32BF6DA8}"/>
              </a:ext>
            </a:extLst>
          </p:cNvPr>
          <p:cNvSpPr txBox="1"/>
          <p:nvPr/>
        </p:nvSpPr>
        <p:spPr>
          <a:xfrm>
            <a:off x="728699" y="2996952"/>
            <a:ext cx="768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Time series of NO</a:t>
            </a:r>
            <a:r>
              <a:rPr lang="nb-NO" sz="2000" baseline="-25000" dirty="0"/>
              <a:t>2</a:t>
            </a:r>
            <a:r>
              <a:rPr lang="nb-NO" sz="2000" dirty="0"/>
              <a:t> downloaded from EEA for ~ 2500 stations 2015-2020 (EMEP data only included if reported to EEA)</a:t>
            </a:r>
          </a:p>
          <a:p>
            <a:endParaRPr lang="nb-NO" sz="2000" dirty="0"/>
          </a:p>
          <a:p>
            <a:endParaRPr lang="en-US" altLang="nb-NO" sz="2000" dirty="0">
              <a:cs typeface="Geneva" pitchFamily="-109" charset="0"/>
            </a:endParaRPr>
          </a:p>
          <a:p>
            <a:r>
              <a:rPr lang="en-US" altLang="nb-NO" sz="2000" dirty="0">
                <a:cs typeface="Geneva" pitchFamily="-109" charset="0"/>
              </a:rPr>
              <a:t>GAM setup: </a:t>
            </a:r>
          </a:p>
          <a:p>
            <a:pPr marL="540000" indent="-180000">
              <a:buFont typeface="Arial" panose="020B0604020202020204" pitchFamily="34" charset="0"/>
              <a:buChar char="•"/>
            </a:pPr>
            <a:r>
              <a:rPr lang="en-US" altLang="nb-NO" sz="1800" dirty="0">
                <a:solidFill>
                  <a:srgbClr val="0070C0"/>
                </a:solidFill>
                <a:cs typeface="Geneva" pitchFamily="-109" charset="0"/>
              </a:rPr>
              <a:t>First trained on Mar-July 2015-2019 (incl. cross-validation)</a:t>
            </a:r>
          </a:p>
          <a:p>
            <a:pPr marL="540000" indent="-180000">
              <a:buFont typeface="Arial" panose="020B0604020202020204" pitchFamily="34" charset="0"/>
              <a:buChar char="•"/>
            </a:pPr>
            <a:r>
              <a:rPr lang="en-US" altLang="nb-NO" sz="1800" dirty="0">
                <a:solidFill>
                  <a:srgbClr val="0070C0"/>
                </a:solidFill>
                <a:cs typeface="Geneva" pitchFamily="-109" charset="0"/>
              </a:rPr>
              <a:t>Then applied to predict "business-as-usual" for 2020 </a:t>
            </a:r>
          </a:p>
          <a:p>
            <a:pPr marL="540000" indent="-180000">
              <a:buFont typeface="Arial" panose="020B0604020202020204" pitchFamily="34" charset="0"/>
              <a:buChar char="•"/>
            </a:pPr>
            <a:r>
              <a:rPr lang="en-US" altLang="nb-NO" sz="1800" dirty="0">
                <a:solidFill>
                  <a:srgbClr val="0070C0"/>
                </a:solidFill>
                <a:cs typeface="Geneva" pitchFamily="-109" charset="0"/>
              </a:rPr>
              <a:t>Statistical uncertainty determined by 100 draws from gamma function every day/each station</a:t>
            </a: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752466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97AE8E-84FD-4A11-8388-1B9B3F1A3CDB}"/>
              </a:ext>
            </a:extLst>
          </p:cNvPr>
          <p:cNvSpPr txBox="1"/>
          <p:nvPr/>
        </p:nvSpPr>
        <p:spPr>
          <a:xfrm>
            <a:off x="728699" y="548680"/>
            <a:ext cx="76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Geneva" pitchFamily="-65" charset="-128"/>
                <a:cs typeface="Calibri Light" panose="020F0302020204030204" pitchFamily="34" charset="0"/>
              </a:rPr>
              <a:t>GAM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performance</a:t>
            </a:r>
            <a:endParaRPr lang="nb-NO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BDECD-920B-4DAF-83A6-2DFB7332D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858713"/>
            <a:ext cx="4456562" cy="2956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484AA4-C463-4DB6-8353-C8B338A8671C}"/>
              </a:ext>
            </a:extLst>
          </p:cNvPr>
          <p:cNvSpPr txBox="1"/>
          <p:nvPr/>
        </p:nvSpPr>
        <p:spPr>
          <a:xfrm>
            <a:off x="723477" y="1157256"/>
            <a:ext cx="4456562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rgbClr val="0070C0"/>
                </a:solidFill>
              </a:rPr>
              <a:t>Best performance for traffic/urban/suburban sites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rgbClr val="0070C0"/>
                </a:solidFill>
              </a:rPr>
              <a:t>Higher fraction of «failure» in the south (Spain/Italy/Bulgaria)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rgbClr val="0070C0"/>
                </a:solidFill>
              </a:rPr>
              <a:t>Errors in measurement data one reason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rgbClr val="0070C0"/>
                </a:solidFill>
              </a:rPr>
              <a:t>Data screened on r &gt; 0.65</a:t>
            </a:r>
            <a:endParaRPr lang="nb-NO" sz="2000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9D1290E-C17D-44B2-B7F6-041B5733C5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9"/>
          <a:stretch/>
        </p:blipFill>
        <p:spPr>
          <a:xfrm>
            <a:off x="5642713" y="72942"/>
            <a:ext cx="3408329" cy="3335649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9F5C03DB-7B7D-428D-BB5C-F87A2757D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714" y="3530677"/>
            <a:ext cx="3480499" cy="327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31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97AE8E-84FD-4A11-8388-1B9B3F1A3CDB}"/>
              </a:ext>
            </a:extLst>
          </p:cNvPr>
          <p:cNvSpPr txBox="1"/>
          <p:nvPr/>
        </p:nvSpPr>
        <p:spPr>
          <a:xfrm>
            <a:off x="728699" y="548680"/>
            <a:ext cx="76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Geneva" pitchFamily="-65" charset="-128"/>
                <a:cs typeface="Calibri Light" panose="020F0302020204030204" pitchFamily="34" charset="0"/>
              </a:rPr>
              <a:t>GAM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performance – some examples</a:t>
            </a:r>
            <a:endParaRPr lang="nb-NO" b="1" dirty="0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408DAF9-8CFB-460C-9365-51AABAF10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F72E9F40-8A2F-4D99-A88D-3D1B9A667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3472"/>
            <a:ext cx="9144000" cy="45720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E30DC722-6B30-4DBD-95DD-FA5F58B96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3472"/>
            <a:ext cx="9144000" cy="4572000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6E317ED4-B091-4133-8753-AFE21472F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143472"/>
            <a:ext cx="9144000" cy="4572000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EF14DC5E-43EA-482E-8885-AFDE90E49C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5" y="1143472"/>
            <a:ext cx="9144000" cy="457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E9DBAD-83E8-4284-BC0C-7C57BD714C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70" y="1142528"/>
            <a:ext cx="9144000" cy="4572000"/>
          </a:xfrm>
          <a:prstGeom prst="rect">
            <a:avLst/>
          </a:prstGeom>
        </p:spPr>
      </p:pic>
      <p:pic>
        <p:nvPicPr>
          <p:cNvPr id="22" name="Picture 21" descr="Chart&#10;&#10;Description automatically generated">
            <a:extLst>
              <a:ext uri="{FF2B5EF4-FFF2-40B4-BE49-F238E27FC236}">
                <a16:creationId xmlns:a16="http://schemas.microsoft.com/office/drawing/2014/main" id="{E6D395E6-141A-439B-8AB3-717E766F00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41584"/>
            <a:ext cx="9144000" cy="4572000"/>
          </a:xfrm>
          <a:prstGeom prst="rect">
            <a:avLst/>
          </a:prstGeom>
        </p:spPr>
      </p:pic>
      <p:pic>
        <p:nvPicPr>
          <p:cNvPr id="24" name="Picture 23" descr="Chart&#10;&#10;Description automatically generated">
            <a:extLst>
              <a:ext uri="{FF2B5EF4-FFF2-40B4-BE49-F238E27FC236}">
                <a16:creationId xmlns:a16="http://schemas.microsoft.com/office/drawing/2014/main" id="{405BF768-757D-417B-9904-1D41D45D1B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90" y="1143472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6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15FA03-8E2D-4B86-97D8-46893148D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97AE8E-84FD-4A11-8388-1B9B3F1A3CDB}"/>
              </a:ext>
            </a:extLst>
          </p:cNvPr>
          <p:cNvSpPr txBox="1"/>
          <p:nvPr/>
        </p:nvSpPr>
        <p:spPr>
          <a:xfrm>
            <a:off x="728699" y="548680"/>
            <a:ext cx="76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Geneva" pitchFamily="-65" charset="-128"/>
                <a:cs typeface="Calibri Light" panose="020F0302020204030204" pitchFamily="34" charset="0"/>
              </a:rPr>
              <a:t>GAM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results Spain</a:t>
            </a:r>
            <a:endParaRPr lang="nb-NO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9BB12-D64A-4E4D-937D-D82C94D0B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C279FA-E114-4857-B1EB-4C5CA59E9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ILU-Template_4-3_v2 [Read-Only]" id="{2A30C868-DAC3-41AE-979B-92B30DFEE549}" vid="{08086566-E449-48D7-AD57-138FD7F168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NILU-Template_normal</Template>
  <TotalTime>857</TotalTime>
  <Words>565</Words>
  <Application>Microsoft Office PowerPoint</Application>
  <PresentationFormat>On-screen Show (4:3)</PresentationFormat>
  <Paragraphs>76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Lucida Grande</vt:lpstr>
      <vt:lpstr>PalatinoLinotype,Bold</vt:lpstr>
      <vt:lpstr>Wingdings</vt:lpstr>
      <vt:lpstr>Office-tema</vt:lpstr>
      <vt:lpstr>Quantifying the Impact of the Covid-19 Lockdown Measures on Nitrogen Dioxide Levels throughout Europe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your attention   sso@nilu.no</vt:lpstr>
    </vt:vector>
  </TitlesOfParts>
  <Company>NILU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Sverre Solberg</dc:creator>
  <cp:lastModifiedBy>Sverre Solberg</cp:lastModifiedBy>
  <cp:revision>97</cp:revision>
  <dcterms:created xsi:type="dcterms:W3CDTF">2021-05-03T11:53:16Z</dcterms:created>
  <dcterms:modified xsi:type="dcterms:W3CDTF">2021-05-10T11:52:55Z</dcterms:modified>
</cp:coreProperties>
</file>